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8" r:id="rId3"/>
    <p:sldId id="378" r:id="rId4"/>
    <p:sldId id="592" r:id="rId5"/>
    <p:sldId id="593" r:id="rId6"/>
    <p:sldId id="594" r:id="rId7"/>
    <p:sldId id="595" r:id="rId8"/>
    <p:sldId id="596" r:id="rId9"/>
    <p:sldId id="597" r:id="rId10"/>
    <p:sldId id="618" r:id="rId11"/>
    <p:sldId id="309" r:id="rId12"/>
    <p:sldId id="598" r:id="rId13"/>
    <p:sldId id="620" r:id="rId14"/>
    <p:sldId id="619" r:id="rId15"/>
    <p:sldId id="600" r:id="rId16"/>
    <p:sldId id="601" r:id="rId17"/>
    <p:sldId id="602" r:id="rId18"/>
    <p:sldId id="603" r:id="rId19"/>
    <p:sldId id="604" r:id="rId20"/>
    <p:sldId id="608" r:id="rId21"/>
    <p:sldId id="606" r:id="rId22"/>
    <p:sldId id="605" r:id="rId23"/>
    <p:sldId id="607" r:id="rId24"/>
    <p:sldId id="609" r:id="rId25"/>
    <p:sldId id="611" r:id="rId26"/>
    <p:sldId id="610" r:id="rId27"/>
    <p:sldId id="612" r:id="rId28"/>
    <p:sldId id="613" r:id="rId29"/>
    <p:sldId id="614" r:id="rId30"/>
    <p:sldId id="615" r:id="rId31"/>
    <p:sldId id="616" r:id="rId32"/>
    <p:sldId id="622" r:id="rId33"/>
    <p:sldId id="621" r:id="rId34"/>
    <p:sldId id="617" r:id="rId35"/>
    <p:sldId id="623" r:id="rId36"/>
    <p:sldId id="626" r:id="rId37"/>
    <p:sldId id="627" r:id="rId38"/>
    <p:sldId id="624" r:id="rId39"/>
    <p:sldId id="625" r:id="rId40"/>
    <p:sldId id="628" r:id="rId41"/>
    <p:sldId id="629" r:id="rId42"/>
    <p:sldId id="630" r:id="rId43"/>
    <p:sldId id="328" r:id="rId44"/>
    <p:sldId id="367" r:id="rId4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Lexend Deca" panose="020B0604020202020204" charset="0"/>
      <p:regular r:id="rId51"/>
    </p:embeddedFont>
    <p:embeddedFont>
      <p:font typeface="Muli" panose="020B0604020202020204" charset="0"/>
      <p:regular r:id="rId52"/>
      <p:bold r:id="rId53"/>
      <p:italic r:id="rId54"/>
      <p:boldItalic r:id="rId55"/>
    </p:embeddedFont>
    <p:embeddedFont>
      <p:font typeface="Muli Regular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2636" autoAdjust="0"/>
  </p:normalViewPr>
  <p:slideViewPr>
    <p:cSldViewPr snapToGrid="0">
      <p:cViewPr varScale="1">
        <p:scale>
          <a:sx n="106" d="100"/>
          <a:sy n="106" d="100"/>
        </p:scale>
        <p:origin x="7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99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7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04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90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90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60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18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288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55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45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53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358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10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758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721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517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593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769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333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0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491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995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476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598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934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550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755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78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291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73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538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288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37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314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87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(Supervised Learning)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3039" y="907188"/>
            <a:ext cx="7497922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315305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 : Task Driven (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Classification, Regression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 : Data Driven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Reinforcement learning :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human learning.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learns a policy of how to act in a given environment.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action has some impact in the environment, and the environment provides rewards that guides the learning algorithm.</a:t>
            </a:r>
          </a:p>
        </p:txBody>
      </p:sp>
      <p:sp>
        <p:nvSpPr>
          <p:cNvPr id="3" name="Google Shape;94;p17">
            <a:extLst>
              <a:ext uri="{FF2B5EF4-FFF2-40B4-BE49-F238E27FC236}">
                <a16:creationId xmlns:a16="http://schemas.microsoft.com/office/drawing/2014/main" id="{22C57D18-0D86-45FE-9781-AC130CA7D846}"/>
              </a:ext>
            </a:extLst>
          </p:cNvPr>
          <p:cNvSpPr txBox="1">
            <a:spLocks/>
          </p:cNvSpPr>
          <p:nvPr/>
        </p:nvSpPr>
        <p:spPr>
          <a:xfrm>
            <a:off x="310115" y="311618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8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3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A485A-23A4-447C-9F6E-8E7783D7B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946" y="1206750"/>
            <a:ext cx="3656359" cy="273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E437C-7B86-4AC0-BA09-FEB05D27D6E9}"/>
              </a:ext>
            </a:extLst>
          </p:cNvPr>
          <p:cNvSpPr txBox="1"/>
          <p:nvPr/>
        </p:nvSpPr>
        <p:spPr>
          <a:xfrm>
            <a:off x="310115" y="135280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Regression quantifies the relationship between one or more predictor variable(s) and one outcome variable.</a:t>
            </a: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For example,</a:t>
            </a: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it can be used to quantify the relative impacts of age, gender, and diet (the predictors) on height (the output or dependent).</a:t>
            </a:r>
            <a:endParaRPr lang="en-US" sz="900" dirty="0">
              <a:latin typeface="Muli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1067F-705B-44BB-A4AA-89663888C8DA}"/>
              </a:ext>
            </a:extLst>
          </p:cNvPr>
          <p:cNvSpPr txBox="1"/>
          <p:nvPr/>
        </p:nvSpPr>
        <p:spPr>
          <a:xfrm>
            <a:off x="619345" y="3126816"/>
            <a:ext cx="4572000" cy="161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House prices based on size, locations,…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Salary prediction based on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Stock Market prediction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Weather prediction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03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45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(Equation of a straight line)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2660-82ED-4711-B277-C5F3579C4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10" y="1266776"/>
            <a:ext cx="8318180" cy="29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79950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(Calculate Cost Function)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4F49A-626A-4F2D-96F0-FCB687A3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00" y="1154750"/>
            <a:ext cx="7466400" cy="343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11234-A40D-4281-8513-6453436C0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400" y="2924979"/>
            <a:ext cx="3456000" cy="1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3586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(Example)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843CB7-280B-4447-A1B0-67E4E1D4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00" y="1182082"/>
            <a:ext cx="7444800" cy="33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cost using Gradient Descent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054E5-7025-4086-8777-20B736C0E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266" y="927122"/>
            <a:ext cx="6449467" cy="268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A8593-D94E-4005-AFBE-D19C3C6FD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677" y="3798267"/>
            <a:ext cx="2980075" cy="1130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4AF2F-DFE6-4A95-8A55-6EBE225BC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288" y="3762332"/>
            <a:ext cx="2808876" cy="11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constant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8B921-FB9B-4F19-9FE1-2A57FB436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00" y="1129034"/>
            <a:ext cx="7495200" cy="34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8B921-FB9B-4F19-9FE1-2A57FB4369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131" y="152506"/>
            <a:ext cx="6167471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4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57FAB-3D76-43ED-BC4E-3649ED84D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00" y="1168297"/>
            <a:ext cx="6976800" cy="32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(Update theta values)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765F5-C826-4F48-BB1A-27A2DCAAC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62" y="1162065"/>
            <a:ext cx="6541076" cy="34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(Code)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C64F2-FEC1-435F-927B-9250C35B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131" y="152506"/>
            <a:ext cx="6167471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8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(Poly 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09FA4-4700-4750-9D88-3961288CB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783" y="1161733"/>
            <a:ext cx="5976947" cy="34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(Poly 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60D86-4621-4574-8F30-8B6E8707E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00" y="1396688"/>
            <a:ext cx="6840000" cy="2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(Code)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C64F2-FEC1-435F-927B-9250C35B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258" y="152506"/>
            <a:ext cx="5238676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45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(R2)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90FE-DF88-4AE1-861C-F6370D4C1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00" y="1123422"/>
            <a:ext cx="7516800" cy="34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(R2)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90FE-DF88-4AE1-861C-F6370D4C10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6089" y="922447"/>
            <a:ext cx="6931821" cy="38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3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E437C-7B86-4AC0-BA09-FEB05D27D6E9}"/>
              </a:ext>
            </a:extLst>
          </p:cNvPr>
          <p:cNvSpPr txBox="1"/>
          <p:nvPr/>
        </p:nvSpPr>
        <p:spPr>
          <a:xfrm>
            <a:off x="310115" y="135280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Classification specifies the class to which data elements belong to and is best used when the output has finite and discrete values. It predicts a class for an input variable as well.</a:t>
            </a: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For example,</a:t>
            </a: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it can be used to classify the animal in an image, it’s either a cat or a dog.</a:t>
            </a:r>
            <a:endParaRPr lang="en-US" sz="900" dirty="0">
              <a:latin typeface="Muli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1067F-705B-44BB-A4AA-89663888C8DA}"/>
              </a:ext>
            </a:extLst>
          </p:cNvPr>
          <p:cNvSpPr txBox="1"/>
          <p:nvPr/>
        </p:nvSpPr>
        <p:spPr>
          <a:xfrm>
            <a:off x="540145" y="3116368"/>
            <a:ext cx="4572000" cy="161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Email spam detection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Face classification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Patient has cancer or not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Fraud detection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B0059-5273-41BC-A012-D2F125AF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666" y="1021950"/>
            <a:ext cx="3609219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5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70A3A-E3B4-4400-8136-EF2B0054C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21" y="1275936"/>
            <a:ext cx="7250758" cy="27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4CA90-6F7F-48F6-82FF-1332093F1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00" y="1095703"/>
            <a:ext cx="6890400" cy="35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4CA90-6F7F-48F6-82FF-1332093F18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96850" y="167153"/>
            <a:ext cx="7836292" cy="5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111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B0059-5273-41BC-A012-D2F125AF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96000" y="1070743"/>
            <a:ext cx="4002685" cy="3002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F86B7-37BB-4D8A-ADF9-6AF1C99CBF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81726" y="571080"/>
            <a:ext cx="6078134" cy="41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72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2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B0059-5273-41BC-A012-D2F125AF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7857" y="1042913"/>
            <a:ext cx="7228285" cy="36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14CA90-6F7F-48F6-82FF-1332093F18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548604" y="167153"/>
            <a:ext cx="7810200" cy="5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0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8757</TotalTime>
  <Words>1278</Words>
  <Application>Microsoft Office PowerPoint</Application>
  <PresentationFormat>On-screen Show (16:9)</PresentationFormat>
  <Paragraphs>455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Lexend Deca</vt:lpstr>
      <vt:lpstr>Consolas</vt:lpstr>
      <vt:lpstr>Muli</vt:lpstr>
      <vt:lpstr>Arial</vt:lpstr>
      <vt:lpstr>Muli Regular</vt:lpstr>
      <vt:lpstr>Aliena template</vt:lpstr>
      <vt:lpstr>Machine Learning (Supervised Learning)</vt:lpstr>
      <vt:lpstr>Hello!</vt:lpstr>
      <vt:lpstr>Hello!</vt:lpstr>
      <vt:lpstr>PowerPoint Presentation</vt:lpstr>
      <vt:lpstr>PowerPoint Presentation</vt:lpstr>
      <vt:lpstr>Machine Learning</vt:lpstr>
      <vt:lpstr>Machine Learning</vt:lpstr>
      <vt:lpstr>Machine Learning</vt:lpstr>
      <vt:lpstr>Machine Learning</vt:lpstr>
      <vt:lpstr>Machine Learning</vt:lpstr>
      <vt:lpstr>PowerPoint Presentation</vt:lpstr>
      <vt:lpstr>PowerPoint Presentation</vt:lpstr>
      <vt:lpstr>Regression</vt:lpstr>
      <vt:lpstr>PowerPoint Presentation</vt:lpstr>
      <vt:lpstr>Simple Linear Regression (Equation of a straight line)</vt:lpstr>
      <vt:lpstr>Simple Linear Regression (Calculate Cost Function)</vt:lpstr>
      <vt:lpstr>Simple Linear Regression (Example)</vt:lpstr>
      <vt:lpstr>Simple Linear Regression (Minimize cost using Gradient Descent)</vt:lpstr>
      <vt:lpstr>Simple Linear Regression (Alpha constant)</vt:lpstr>
      <vt:lpstr>Simple Linear Regression (Code)</vt:lpstr>
      <vt:lpstr>PowerPoint Presentation</vt:lpstr>
      <vt:lpstr>Multiple Linear Regression (Equation)</vt:lpstr>
      <vt:lpstr>Multiple Linear Regression (Update theta values)</vt:lpstr>
      <vt:lpstr>Multiple Linear Regression (Code)</vt:lpstr>
      <vt:lpstr>PowerPoint Presentation</vt:lpstr>
      <vt:lpstr>Polynomial Regression (Poly equation)</vt:lpstr>
      <vt:lpstr>Polynomial Regression (Poly equation)</vt:lpstr>
      <vt:lpstr>Polynomial Regression (Code)</vt:lpstr>
      <vt:lpstr>PowerPoint Presentation</vt:lpstr>
      <vt:lpstr>Evaluating Model Performance (R2)</vt:lpstr>
      <vt:lpstr>Evaluating Model Performance (R2)</vt:lpstr>
      <vt:lpstr>PowerPoint Presentation</vt:lpstr>
      <vt:lpstr>Classification</vt:lpstr>
      <vt:lpstr>PowerPoint Presentation</vt:lpstr>
      <vt:lpstr>Logistic Regression</vt:lpstr>
      <vt:lpstr>Logistic Regression</vt:lpstr>
      <vt:lpstr>Logistic Regression</vt:lpstr>
      <vt:lpstr>PowerPoint Presentation</vt:lpstr>
      <vt:lpstr>K-Nearest Neighbors (KNN)</vt:lpstr>
      <vt:lpstr>PowerPoint Presentation</vt:lpstr>
      <vt:lpstr>Naive Bayes</vt:lpstr>
      <vt:lpstr>Naive Bayes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377</cp:revision>
  <dcterms:modified xsi:type="dcterms:W3CDTF">2020-08-15T06:40:01Z</dcterms:modified>
</cp:coreProperties>
</file>